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82" r:id="rId2"/>
    <p:sldId id="373" r:id="rId3"/>
    <p:sldId id="406" r:id="rId4"/>
    <p:sldId id="409" r:id="rId5"/>
    <p:sldId id="410" r:id="rId6"/>
    <p:sldId id="421" r:id="rId7"/>
    <p:sldId id="411" r:id="rId8"/>
    <p:sldId id="412" r:id="rId9"/>
    <p:sldId id="414" r:id="rId10"/>
    <p:sldId id="416" r:id="rId11"/>
    <p:sldId id="415" r:id="rId12"/>
    <p:sldId id="417" r:id="rId13"/>
    <p:sldId id="418" r:id="rId14"/>
    <p:sldId id="419" r:id="rId15"/>
    <p:sldId id="420" r:id="rId16"/>
    <p:sldId id="424" r:id="rId17"/>
    <p:sldId id="422" r:id="rId18"/>
    <p:sldId id="423" r:id="rId19"/>
    <p:sldId id="426" r:id="rId20"/>
    <p:sldId id="432" r:id="rId21"/>
    <p:sldId id="433" r:id="rId22"/>
    <p:sldId id="427" r:id="rId23"/>
    <p:sldId id="428" r:id="rId24"/>
    <p:sldId id="430" r:id="rId25"/>
    <p:sldId id="431" r:id="rId26"/>
    <p:sldId id="436" r:id="rId27"/>
    <p:sldId id="425" r:id="rId28"/>
    <p:sldId id="445" r:id="rId29"/>
    <p:sldId id="435" r:id="rId30"/>
    <p:sldId id="447" r:id="rId31"/>
    <p:sldId id="446" r:id="rId32"/>
    <p:sldId id="441" r:id="rId33"/>
    <p:sldId id="443" r:id="rId34"/>
    <p:sldId id="444" r:id="rId35"/>
    <p:sldId id="456" r:id="rId36"/>
    <p:sldId id="448" r:id="rId37"/>
    <p:sldId id="458" r:id="rId38"/>
    <p:sldId id="450" r:id="rId39"/>
    <p:sldId id="452" r:id="rId40"/>
    <p:sldId id="453" r:id="rId41"/>
    <p:sldId id="366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6E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4902" autoAdjust="0"/>
  </p:normalViewPr>
  <p:slideViewPr>
    <p:cSldViewPr>
      <p:cViewPr varScale="1">
        <p:scale>
          <a:sx n="61" d="100"/>
          <a:sy n="61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9288-3990-4D37-B121-F28E1F5300F6}" type="datetimeFigureOut">
              <a:rPr lang="es-CL" smtClean="0"/>
              <a:t>20-05-2014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28AC-1D17-4076-8129-3D785FA4B8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787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4A03-9309-4E3A-8CA1-67192661CFF1}" type="datetimeFigureOut">
              <a:rPr lang="es-ES" smtClean="0"/>
              <a:pPr/>
              <a:t>20/05/2014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5B25-048F-45F3-83F3-1F646267BF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34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20/05/2014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20/05/2014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20/05/2014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20/05/2014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B01B-D4A5-4EB4-B8D6-38567ECD6410}" type="datetimeFigureOut">
              <a:rPr lang="es-ES" smtClean="0"/>
              <a:pPr/>
              <a:t>20/05/2014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emf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ppycapitalism.com/wp-content/uploads/2010/12/te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86" y="1772816"/>
            <a:ext cx="4613027" cy="27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76672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/>
          <a:stretch/>
        </p:blipFill>
        <p:spPr>
          <a:xfrm>
            <a:off x="0" y="188640"/>
            <a:ext cx="653993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35" y="842487"/>
            <a:ext cx="5571977" cy="59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0125"/>
            <a:ext cx="288032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728"/>
            <a:ext cx="9189998" cy="50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>
          <a:xfrm>
            <a:off x="480136" y="620688"/>
            <a:ext cx="8268701" cy="6143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/>
          <a:stretch/>
        </p:blipFill>
        <p:spPr>
          <a:xfrm>
            <a:off x="0" y="188640"/>
            <a:ext cx="648278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074" name="Picture 2" descr="b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980728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2924944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4869160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469031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Posterior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 la presentación de G4: Explicación de los cambios que trae en estándares de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transparencia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3501008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Empresas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y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Derechos Humanos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570147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CEO </a:t>
            </a:r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Water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Mandate: “De la sensibilización al compromiso”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4300"/>
            <a:ext cx="74104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6627"/>
            <a:ext cx="6516216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6245"/>
          <a:stretch/>
        </p:blipFill>
        <p:spPr>
          <a:xfrm>
            <a:off x="1205175" y="908720"/>
            <a:ext cx="7327265" cy="590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7026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11088" y="3148955"/>
            <a:ext cx="6520880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5" y="3789040"/>
            <a:ext cx="3537771" cy="29969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08" y="4653136"/>
            <a:ext cx="42507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99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2060848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 donde se muestra el desempeño </a:t>
            </a:r>
            <a:r>
              <a:rPr lang="es-CL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los resultados alcanzados por las Empresas adheridas a la Red de Pacto Global en </a:t>
            </a:r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Chile, en cuanto a la utilización de los Diez Principios.</a:t>
            </a:r>
            <a:endParaRPr lang="es-CL" sz="2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6" y="0"/>
            <a:ext cx="682318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0"/>
            <a:ext cx="75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883"/>
            <a:ext cx="9144000" cy="4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0023"/>
            <a:ext cx="6516216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67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16632"/>
            <a:ext cx="9144000" cy="649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528911"/>
            <a:ext cx="8410575" cy="49244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/>
          <a:stretch/>
        </p:blipFill>
        <p:spPr>
          <a:xfrm>
            <a:off x="0" y="214449"/>
            <a:ext cx="6529604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5" y="966787"/>
            <a:ext cx="7859391" cy="55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/>
          <a:stretch/>
        </p:blipFill>
        <p:spPr>
          <a:xfrm>
            <a:off x="0" y="184404"/>
            <a:ext cx="6339905" cy="13906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54" y="1068249"/>
            <a:ext cx="5271666" cy="444898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4" y="5731718"/>
            <a:ext cx="7296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533"/>
            <a:ext cx="9144000" cy="549583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96627"/>
            <a:ext cx="652088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3" b="8081"/>
          <a:stretch/>
        </p:blipFill>
        <p:spPr>
          <a:xfrm>
            <a:off x="-4161" y="1143001"/>
            <a:ext cx="9184673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7" y="1196752"/>
            <a:ext cx="8894769" cy="513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372200" y="65253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b="1" dirty="0" smtClean="0"/>
              <a:t>*Sujeto a cambios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3247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9036496" cy="613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10" name="3 CuadroTexto"/>
          <p:cNvSpPr txBox="1"/>
          <p:nvPr/>
        </p:nvSpPr>
        <p:spPr>
          <a:xfrm>
            <a:off x="1046521" y="908720"/>
            <a:ext cx="67687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</a:rPr>
              <a:t>Términos generales</a:t>
            </a:r>
            <a:endParaRPr lang="es-CL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14375" y="1340768"/>
            <a:ext cx="7786688" cy="44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endParaRPr lang="es-CL" sz="2000" b="1" dirty="0" smtClean="0"/>
          </a:p>
          <a:p>
            <a:pPr algn="just">
              <a:lnSpc>
                <a:spcPct val="90000"/>
              </a:lnSpc>
            </a:pPr>
            <a:r>
              <a:rPr lang="es-CL" sz="2000" dirty="0" smtClean="0">
                <a:solidFill>
                  <a:srgbClr val="7F7F7F"/>
                </a:solidFill>
              </a:rPr>
              <a:t>Dar a conocer, educar e informar sobre Pacto Global.</a:t>
            </a:r>
          </a:p>
          <a:p>
            <a:pPr algn="just">
              <a:lnSpc>
                <a:spcPct val="90000"/>
              </a:lnSpc>
            </a:pPr>
            <a:endParaRPr lang="es-CL" sz="2000" dirty="0" smtClean="0">
              <a:solidFill>
                <a:srgbClr val="7F7F7F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2000" dirty="0" smtClean="0">
                <a:solidFill>
                  <a:srgbClr val="7F7F7F"/>
                </a:solidFill>
              </a:rPr>
              <a:t>Contenidos prácticos y teóricos, experiencias y visiones.</a:t>
            </a:r>
          </a:p>
          <a:p>
            <a:pPr algn="just">
              <a:lnSpc>
                <a:spcPct val="90000"/>
              </a:lnSpc>
            </a:pPr>
            <a:endParaRPr lang="es-ES" sz="2000" dirty="0" smtClean="0">
              <a:solidFill>
                <a:srgbClr val="7F7F7F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CL" sz="2000" dirty="0" smtClean="0">
                <a:solidFill>
                  <a:srgbClr val="7F7F7F"/>
                </a:solidFill>
              </a:rPr>
              <a:t>Recordación  y posicionamiento de marca de Pacto Global.</a:t>
            </a:r>
          </a:p>
          <a:p>
            <a:pPr algn="just">
              <a:lnSpc>
                <a:spcPct val="90000"/>
              </a:lnSpc>
            </a:pPr>
            <a:endParaRPr lang="es-CL" sz="2000" dirty="0" smtClean="0">
              <a:solidFill>
                <a:srgbClr val="7F7F7F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S" sz="2000" dirty="0" smtClean="0">
                <a:solidFill>
                  <a:srgbClr val="7F7F7F"/>
                </a:solidFill>
              </a:rPr>
              <a:t>Página quincenal, día semana, par y color en el cuerpo de Economía y Negocios durante 6 meses, o sea, 12 publicaciones en total. </a:t>
            </a:r>
          </a:p>
          <a:p>
            <a:pPr algn="just">
              <a:lnSpc>
                <a:spcPct val="80000"/>
              </a:lnSpc>
            </a:pPr>
            <a:endParaRPr lang="es-ES" sz="2000" dirty="0" smtClean="0">
              <a:solidFill>
                <a:srgbClr val="7F7F7F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S" sz="2000" dirty="0" smtClean="0">
                <a:solidFill>
                  <a:srgbClr val="7F7F7F"/>
                </a:solidFill>
              </a:rPr>
              <a:t>El contenido es libre, considerando secciones como la “empresa del mes” (</a:t>
            </a:r>
            <a:r>
              <a:rPr lang="es-CL" sz="2000" dirty="0" smtClean="0">
                <a:solidFill>
                  <a:srgbClr val="7F7F7F"/>
                </a:solidFill>
              </a:rPr>
              <a:t>sale en las publicaciones impares), “práctica del mes” (sale en las publicaciones pares), columnas de opinión, próximos eventos y noticias relacionadas a la red y sus adherentes.</a:t>
            </a:r>
          </a:p>
          <a:p>
            <a:pPr>
              <a:lnSpc>
                <a:spcPct val="80000"/>
              </a:lnSpc>
            </a:pPr>
            <a:endParaRPr lang="es-CL" sz="2000" dirty="0" smtClean="0"/>
          </a:p>
          <a:p>
            <a:pPr>
              <a:lnSpc>
                <a:spcPct val="80000"/>
              </a:lnSpc>
            </a:pPr>
            <a:endParaRPr lang="es-ES" sz="2000" dirty="0" smtClean="0"/>
          </a:p>
          <a:p>
            <a:pPr>
              <a:lnSpc>
                <a:spcPct val="90000"/>
              </a:lnSpc>
            </a:pPr>
            <a:endParaRPr lang="es-CL" sz="2000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1736" y="1196752"/>
            <a:ext cx="77866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s-CL" sz="2000" dirty="0" smtClean="0">
                <a:solidFill>
                  <a:srgbClr val="7F7F7F"/>
                </a:solidFill>
              </a:rPr>
              <a:t>Valor por hoja: $3.500.000 (IVA incluido)</a:t>
            </a:r>
            <a:endParaRPr lang="es-CL" sz="2000" dirty="0">
              <a:solidFill>
                <a:srgbClr val="7F7F7F"/>
              </a:solidFill>
            </a:endParaRPr>
          </a:p>
          <a:p>
            <a:pPr algn="just">
              <a:lnSpc>
                <a:spcPct val="90000"/>
              </a:lnSpc>
            </a:pPr>
            <a:endParaRPr lang="es-CL" sz="2000" dirty="0">
              <a:solidFill>
                <a:srgbClr val="7F7F7F"/>
              </a:solidFill>
            </a:endParaRPr>
          </a:p>
          <a:p>
            <a:pPr algn="just">
              <a:lnSpc>
                <a:spcPct val="90000"/>
              </a:lnSpc>
            </a:pPr>
            <a:endParaRPr lang="es-CL" sz="2000" dirty="0">
              <a:solidFill>
                <a:srgbClr val="7F7F7F"/>
              </a:solidFill>
            </a:endParaRPr>
          </a:p>
          <a:p>
            <a:pPr algn="just">
              <a:lnSpc>
                <a:spcPct val="90000"/>
              </a:lnSpc>
            </a:pPr>
            <a:endParaRPr lang="es-CL" sz="2000" dirty="0">
              <a:solidFill>
                <a:srgbClr val="7F7F7F"/>
              </a:solidFill>
            </a:endParaRPr>
          </a:p>
          <a:p>
            <a:pPr algn="just">
              <a:lnSpc>
                <a:spcPct val="90000"/>
              </a:lnSpc>
            </a:pPr>
            <a:endParaRPr lang="es-CL" sz="2000" dirty="0">
              <a:solidFill>
                <a:srgbClr val="7F7F7F"/>
              </a:solidFill>
            </a:endParaRPr>
          </a:p>
          <a:p>
            <a:pPr algn="just">
              <a:lnSpc>
                <a:spcPct val="90000"/>
              </a:lnSpc>
            </a:pPr>
            <a:endParaRPr lang="es-CL" sz="2000" dirty="0">
              <a:solidFill>
                <a:srgbClr val="7F7F7F"/>
              </a:solidFill>
            </a:endParaRPr>
          </a:p>
          <a:p>
            <a:pPr algn="just">
              <a:lnSpc>
                <a:spcPct val="90000"/>
              </a:lnSpc>
            </a:pPr>
            <a:endParaRPr lang="es-CL" sz="2000" dirty="0">
              <a:solidFill>
                <a:srgbClr val="7F7F7F"/>
              </a:solidFill>
            </a:endParaRPr>
          </a:p>
          <a:p>
            <a:pPr algn="just">
              <a:lnSpc>
                <a:spcPct val="90000"/>
              </a:lnSpc>
            </a:pPr>
            <a:endParaRPr lang="es-CL" sz="2000" dirty="0" smtClean="0">
              <a:solidFill>
                <a:srgbClr val="7F7F7F"/>
              </a:solidFill>
            </a:endParaRPr>
          </a:p>
          <a:p>
            <a:pPr algn="just">
              <a:lnSpc>
                <a:spcPct val="90000"/>
              </a:lnSpc>
            </a:pPr>
            <a:endParaRPr lang="es-CL" sz="2000" dirty="0">
              <a:solidFill>
                <a:srgbClr val="7F7F7F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CL" sz="2000" dirty="0">
                <a:solidFill>
                  <a:srgbClr val="7F7F7F"/>
                </a:solidFill>
              </a:rPr>
              <a:t>Faltan 4 hojas.</a:t>
            </a:r>
          </a:p>
          <a:p>
            <a:pPr algn="just">
              <a:lnSpc>
                <a:spcPct val="90000"/>
              </a:lnSpc>
            </a:pPr>
            <a:r>
              <a:rPr lang="es-CL" sz="2000" dirty="0">
                <a:solidFill>
                  <a:srgbClr val="7F7F7F"/>
                </a:solidFill>
              </a:rPr>
              <a:t>Otras </a:t>
            </a:r>
            <a:r>
              <a:rPr lang="es-CL" sz="2000" dirty="0">
                <a:solidFill>
                  <a:srgbClr val="7F7F7F"/>
                </a:solidFill>
              </a:rPr>
              <a:t>empresas interesadas: </a:t>
            </a:r>
            <a:r>
              <a:rPr lang="es-CL" sz="2000" b="1" dirty="0" err="1" smtClean="0">
                <a:solidFill>
                  <a:srgbClr val="7F7F7F"/>
                </a:solidFill>
              </a:rPr>
              <a:t>Tecnasic</a:t>
            </a:r>
            <a:r>
              <a:rPr lang="es-CL" sz="2000" b="1" dirty="0">
                <a:solidFill>
                  <a:srgbClr val="7F7F7F"/>
                </a:solidFill>
              </a:rPr>
              <a:t>, </a:t>
            </a:r>
            <a:r>
              <a:rPr lang="es-CL" sz="2000" b="1" dirty="0" err="1">
                <a:solidFill>
                  <a:srgbClr val="7F7F7F"/>
                </a:solidFill>
              </a:rPr>
              <a:t>Komatsu</a:t>
            </a:r>
            <a:r>
              <a:rPr lang="es-CL" sz="2000" b="1" dirty="0">
                <a:solidFill>
                  <a:srgbClr val="7F7F7F"/>
                </a:solidFill>
              </a:rPr>
              <a:t>, Siemens, Banco Estado. </a:t>
            </a:r>
          </a:p>
          <a:p>
            <a:pPr algn="just">
              <a:lnSpc>
                <a:spcPct val="90000"/>
              </a:lnSpc>
            </a:pPr>
            <a:r>
              <a:rPr lang="es-CL" sz="2000" dirty="0">
                <a:solidFill>
                  <a:srgbClr val="7F7F7F"/>
                </a:solidFill>
              </a:rPr>
              <a:t>El especial empezaría el </a:t>
            </a:r>
            <a:r>
              <a:rPr lang="es-CL" sz="2000" b="1" dirty="0">
                <a:solidFill>
                  <a:srgbClr val="7F7F7F"/>
                </a:solidFill>
              </a:rPr>
              <a:t>17 de julio </a:t>
            </a:r>
            <a:r>
              <a:rPr lang="es-CL" sz="2000" dirty="0">
                <a:solidFill>
                  <a:srgbClr val="7F7F7F"/>
                </a:solidFill>
              </a:rPr>
              <a:t>para aprovechar que la concentración de eventos de la red y sus Adherentes son durante el segundo semestre.</a:t>
            </a:r>
          </a:p>
          <a:p>
            <a:pPr algn="just">
              <a:lnSpc>
                <a:spcPct val="90000"/>
              </a:lnSpc>
            </a:pPr>
            <a:r>
              <a:rPr lang="es-CL" sz="2000" dirty="0">
                <a:solidFill>
                  <a:srgbClr val="7F7F7F"/>
                </a:solidFill>
              </a:rPr>
              <a:t>El </a:t>
            </a:r>
            <a:r>
              <a:rPr lang="es-CL" sz="2000" dirty="0">
                <a:solidFill>
                  <a:srgbClr val="7F7F7F"/>
                </a:solidFill>
              </a:rPr>
              <a:t>plazo de inscripción fue extendido </a:t>
            </a:r>
            <a:r>
              <a:rPr lang="es-CL" sz="2000" b="1" dirty="0">
                <a:solidFill>
                  <a:srgbClr val="7F7F7F"/>
                </a:solidFill>
              </a:rPr>
              <a:t>hasta el </a:t>
            </a:r>
            <a:r>
              <a:rPr lang="es-CL" sz="2000" b="1" dirty="0">
                <a:solidFill>
                  <a:srgbClr val="7F7F7F"/>
                </a:solidFill>
              </a:rPr>
              <a:t>1 de junio de </a:t>
            </a:r>
            <a:r>
              <a:rPr lang="es-CL" sz="2000" b="1" dirty="0">
                <a:solidFill>
                  <a:srgbClr val="7F7F7F"/>
                </a:solidFill>
              </a:rPr>
              <a:t>2014</a:t>
            </a:r>
            <a:r>
              <a:rPr lang="es-CL" sz="2000" b="1" dirty="0">
                <a:solidFill>
                  <a:srgbClr val="7F7F7F"/>
                </a:solidFill>
              </a:rPr>
              <a:t>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313117"/>
              </p:ext>
            </p:extLst>
          </p:nvPr>
        </p:nvGraphicFramePr>
        <p:xfrm>
          <a:off x="2971080" y="1600004"/>
          <a:ext cx="260903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516"/>
                <a:gridCol w="1304516"/>
              </a:tblGrid>
              <a:tr h="304833">
                <a:tc>
                  <a:txBody>
                    <a:bodyPr/>
                    <a:lstStyle/>
                    <a:p>
                      <a:r>
                        <a:rPr lang="es-CL" dirty="0" smtClean="0"/>
                        <a:t>Empresa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Cantidad </a:t>
                      </a:r>
                      <a:endParaRPr lang="es-CL" dirty="0"/>
                    </a:p>
                  </a:txBody>
                  <a:tcPr/>
                </a:tc>
              </a:tr>
              <a:tr h="304833">
                <a:tc>
                  <a:txBody>
                    <a:bodyPr/>
                    <a:lstStyle/>
                    <a:p>
                      <a:r>
                        <a:rPr lang="es-CL" dirty="0" smtClean="0"/>
                        <a:t>Arauco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</a:tr>
              <a:tr h="304833"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Masisa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</a:tr>
              <a:tr h="304833">
                <a:tc>
                  <a:txBody>
                    <a:bodyPr/>
                    <a:lstStyle/>
                    <a:p>
                      <a:r>
                        <a:rPr lang="es-CL" dirty="0" smtClean="0"/>
                        <a:t>Banco </a:t>
                      </a:r>
                      <a:r>
                        <a:rPr lang="es-CL" dirty="0" err="1" smtClean="0"/>
                        <a:t>Itaú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</a:tr>
              <a:tr h="304833">
                <a:tc>
                  <a:txBody>
                    <a:bodyPr/>
                    <a:lstStyle/>
                    <a:p>
                      <a:r>
                        <a:rPr lang="es-CL" dirty="0" smtClean="0"/>
                        <a:t>Relsa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/>
                </a:tc>
              </a:tr>
              <a:tr h="304833">
                <a:tc>
                  <a:txBody>
                    <a:bodyPr/>
                    <a:lstStyle/>
                    <a:p>
                      <a:r>
                        <a:rPr lang="es-CL" b="1" dirty="0" smtClean="0"/>
                        <a:t>Total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8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3 CuadroTexto"/>
          <p:cNvSpPr txBox="1"/>
          <p:nvPr/>
        </p:nvSpPr>
        <p:spPr>
          <a:xfrm>
            <a:off x="1046521" y="548680"/>
            <a:ext cx="67687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</a:rPr>
              <a:t>Estado actual</a:t>
            </a:r>
            <a:endParaRPr lang="es-CL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4" name="Picture 7" descr="http://lincon2/catalogo/jpg/2012/ago/MEPRB009201208251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08720"/>
            <a:ext cx="3000375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2" descr="http://lincon2/catalogo/jpg/2012/oct/MEPRR016201210141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1418" y="927200"/>
            <a:ext cx="2952750" cy="55403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2" descr="http://lincon2/catalogo/jpg/2013/oct/MEPRR026201310061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922959"/>
            <a:ext cx="2808288" cy="52705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9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2" y="2924944"/>
            <a:ext cx="84645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57158" y="1124744"/>
            <a:ext cx="8363286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s-CL" sz="2000" dirty="0">
              <a:solidFill>
                <a:srgbClr val="7F7F7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s-CL" sz="2400" dirty="0" smtClean="0">
                <a:solidFill>
                  <a:srgbClr val="7F7F7F"/>
                </a:solidFill>
              </a:rPr>
              <a:t>Además, se </a:t>
            </a:r>
            <a:r>
              <a:rPr lang="es-CL" sz="2400" dirty="0">
                <a:solidFill>
                  <a:srgbClr val="7F7F7F"/>
                </a:solidFill>
              </a:rPr>
              <a:t>realizará una pauta de difusión al proyecto, sin cargo para Pacto Global de</a:t>
            </a:r>
            <a:r>
              <a:rPr lang="es-CL" sz="2400" b="1" dirty="0">
                <a:solidFill>
                  <a:srgbClr val="7F7F7F"/>
                </a:solidFill>
              </a:rPr>
              <a:t> $28.700.000 </a:t>
            </a:r>
            <a:r>
              <a:rPr lang="es-CL" sz="2400" dirty="0">
                <a:solidFill>
                  <a:srgbClr val="7F7F7F"/>
                </a:solidFill>
              </a:rPr>
              <a:t>a valor tarifa, dentro del diario El Mercurio, incluye la Vida Social de firma de acuerdo.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48420" y="299163"/>
            <a:ext cx="9047159" cy="64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3581400" y="4274096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Aviso difusión</a:t>
            </a:r>
            <a:endParaRPr lang="es-CL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3857625" y="1502321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CL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Vida social firma acuerdo</a:t>
            </a:r>
          </a:p>
        </p:txBody>
      </p:sp>
      <p:pic>
        <p:nvPicPr>
          <p:cNvPr id="13" name="Picture 12" descr="http://lincon2/catalogo/jpg/2013/ago/MEPRB00720130829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1296"/>
            <a:ext cx="2797175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1 Conector recto de flecha"/>
          <p:cNvCxnSpPr>
            <a:cxnSpLocks noChangeShapeType="1"/>
          </p:cNvCxnSpPr>
          <p:nvPr/>
        </p:nvCxnSpPr>
        <p:spPr bwMode="auto">
          <a:xfrm rot="10800000">
            <a:off x="2786063" y="4074071"/>
            <a:ext cx="1143000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0" descr="http://lincon2/catalogo/jpg/2013/ago/MEPRA007201308191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92696"/>
            <a:ext cx="29591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15 Conector recto de flecha"/>
          <p:cNvCxnSpPr>
            <a:cxnSpLocks noChangeShapeType="1"/>
          </p:cNvCxnSpPr>
          <p:nvPr/>
        </p:nvCxnSpPr>
        <p:spPr bwMode="auto">
          <a:xfrm flipV="1">
            <a:off x="4643438" y="2216696"/>
            <a:ext cx="250031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956" y="1840298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" y="2708683"/>
            <a:ext cx="8748838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39"/>
            <a:ext cx="9144000" cy="592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19455"/>
            <a:ext cx="9144000" cy="2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620688"/>
            <a:ext cx="8334859" cy="243068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3068960"/>
            <a:ext cx="8262851" cy="36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26098"/>
            <a:ext cx="8280920" cy="30105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8088"/>
            <a:ext cx="8352928" cy="2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4130</TotalTime>
  <Words>304</Words>
  <Application>Microsoft Office PowerPoint</Application>
  <PresentationFormat>Presentación en pantalla (4:3)</PresentationFormat>
  <Paragraphs>50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tmp_aquiroga</dc:creator>
  <cp:lastModifiedBy>Rocío del Sol Rivera Elorza</cp:lastModifiedBy>
  <cp:revision>360</cp:revision>
  <cp:lastPrinted>2014-01-08T18:35:18Z</cp:lastPrinted>
  <dcterms:created xsi:type="dcterms:W3CDTF">2013-02-28T13:03:07Z</dcterms:created>
  <dcterms:modified xsi:type="dcterms:W3CDTF">2014-05-20T15:21:46Z</dcterms:modified>
</cp:coreProperties>
</file>